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2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5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2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9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10/18/2022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000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39" r:id="rId6"/>
    <p:sldLayoutId id="2147483735" r:id="rId7"/>
    <p:sldLayoutId id="2147483736" r:id="rId8"/>
    <p:sldLayoutId id="2147483737" r:id="rId9"/>
    <p:sldLayoutId id="2147483738" r:id="rId10"/>
    <p:sldLayoutId id="21474837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3704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60326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cs/photos/mandarinka-%C3%BAtes-ryby-111039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4" name="Freeform: Shape 2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2" name="Rectangle 3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 descr="Obsah obrázku bezobratlí&#10;&#10;Popis byl vytvořen automaticky">
            <a:extLst>
              <a:ext uri="{FF2B5EF4-FFF2-40B4-BE49-F238E27FC236}">
                <a16:creationId xmlns:a16="http://schemas.microsoft.com/office/drawing/2014/main" id="{564BC6E1-D2A5-4A0B-9D0F-DCBAB0CC4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268" b="-4"/>
          <a:stretch/>
        </p:blipFill>
        <p:spPr>
          <a:xfrm>
            <a:off x="3439347" y="3376215"/>
            <a:ext cx="3634674" cy="321733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83" name="Rectangle 39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E52078-BFC5-4CB2-8409-168B3F0FA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ea typeface="+mj-ea"/>
              </a:rPr>
              <a:t>Obecná</a:t>
            </a:r>
            <a:r>
              <a:rPr lang="en-US" sz="2400" dirty="0">
                <a:ea typeface="+mj-ea"/>
              </a:rPr>
              <a:t> </a:t>
            </a:r>
            <a:r>
              <a:rPr lang="en-US" sz="2400" dirty="0" err="1">
                <a:ea typeface="+mj-ea"/>
              </a:rPr>
              <a:t>charakte</a:t>
            </a:r>
            <a:r>
              <a:rPr lang="cs-CZ" sz="2400" dirty="0">
                <a:ea typeface="+mj-ea"/>
              </a:rPr>
              <a:t>-r</a:t>
            </a:r>
            <a:r>
              <a:rPr lang="en-US" sz="2400" dirty="0" err="1">
                <a:ea typeface="+mj-ea"/>
              </a:rPr>
              <a:t>istika</a:t>
            </a:r>
            <a:r>
              <a:rPr lang="en-US" sz="2400" dirty="0">
                <a:ea typeface="+mj-ea"/>
              </a:rPr>
              <a:t> </a:t>
            </a:r>
            <a:r>
              <a:rPr lang="en-US" sz="2400" dirty="0" err="1">
                <a:ea typeface="+mj-ea"/>
              </a:rPr>
              <a:t>ryb</a:t>
            </a:r>
            <a:r>
              <a:rPr lang="en-US" sz="2400" dirty="0">
                <a:ea typeface="+mj-ea"/>
              </a:rPr>
              <a:t> a </a:t>
            </a:r>
            <a:r>
              <a:rPr lang="en-US" sz="2400" dirty="0" err="1">
                <a:ea typeface="+mj-ea"/>
              </a:rPr>
              <a:t>jejich</a:t>
            </a:r>
            <a:r>
              <a:rPr lang="en-US" sz="2400" dirty="0">
                <a:ea typeface="+mj-ea"/>
              </a:rPr>
              <a:t> </a:t>
            </a:r>
            <a:r>
              <a:rPr lang="en-US" sz="2400" dirty="0" err="1">
                <a:ea typeface="+mj-ea"/>
              </a:rPr>
              <a:t>vnější</a:t>
            </a:r>
            <a:r>
              <a:rPr lang="en-US" sz="2400" dirty="0">
                <a:ea typeface="+mj-ea"/>
              </a:rPr>
              <a:t> </a:t>
            </a:r>
            <a:r>
              <a:rPr lang="en-US" sz="2400" dirty="0" err="1">
                <a:ea typeface="+mj-ea"/>
              </a:rPr>
              <a:t>stavba</a:t>
            </a:r>
            <a:r>
              <a:rPr lang="en-US" sz="2400" dirty="0">
                <a:ea typeface="+mj-ea"/>
              </a:rPr>
              <a:t> </a:t>
            </a:r>
            <a:r>
              <a:rPr lang="en-US" sz="2400" dirty="0" err="1">
                <a:ea typeface="+mj-ea"/>
              </a:rPr>
              <a:t>těla</a:t>
            </a:r>
            <a:endParaRPr lang="en-US" sz="2400" dirty="0">
              <a:ea typeface="+mj-ea"/>
            </a:endParaRPr>
          </a:p>
        </p:txBody>
      </p:sp>
      <p:grpSp>
        <p:nvGrpSpPr>
          <p:cNvPr id="45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38">
            <a:extLst>
              <a:ext uri="{FF2B5EF4-FFF2-40B4-BE49-F238E27FC236}">
                <a16:creationId xmlns:a16="http://schemas.microsoft.com/office/drawing/2014/main" id="{36C5CE76-F42E-4B75-84C4-A9B2C8CE8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62D2BF9-9B3C-4B4B-B525-BFABA8B44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22D0D2-0602-4CB2-97D5-418641B4F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4EDFA047-B1CB-4752-AFF1-E43692B3C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270" y="1130846"/>
            <a:ext cx="497477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Lucie Fojtíková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Nela</a:t>
            </a:r>
            <a:r>
              <a:rPr lang="en-US" dirty="0"/>
              <a:t> </a:t>
            </a:r>
            <a:r>
              <a:rPr lang="en-US" dirty="0" err="1"/>
              <a:t>Platošová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Jaroslav </a:t>
            </a:r>
            <a:r>
              <a:rPr lang="en-US" dirty="0" err="1"/>
              <a:t>Owc</a:t>
            </a:r>
            <a:r>
              <a:rPr lang="cs-CZ" dirty="0"/>
              <a:t>Z</a:t>
            </a:r>
            <a:r>
              <a:rPr lang="en-US" dirty="0" err="1"/>
              <a:t>arzy</a:t>
            </a:r>
            <a:r>
              <a:rPr lang="en-US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Patrik</a:t>
            </a:r>
            <a:r>
              <a:rPr lang="en-US" dirty="0"/>
              <a:t> </a:t>
            </a:r>
            <a:r>
              <a:rPr lang="en-US" dirty="0" err="1"/>
              <a:t>Mäkky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91B9A4-2011-136B-8E62-9B0EE5B32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20" y="5557786"/>
            <a:ext cx="1940792" cy="9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AB3375-4956-40F5-9CEA-447CA12F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/>
              <a:t>Obecná charakteristika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26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8183ED-9890-45E3-B557-51A51C84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Ryby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živočichové</a:t>
            </a:r>
            <a:r>
              <a:rPr lang="en-US" dirty="0"/>
              <a:t> </a:t>
            </a:r>
            <a:r>
              <a:rPr lang="en-US" dirty="0" err="1"/>
              <a:t>žijící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vodě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Žijí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vodách</a:t>
            </a:r>
            <a:r>
              <a:rPr lang="en-US" dirty="0"/>
              <a:t> </a:t>
            </a:r>
            <a:r>
              <a:rPr lang="en-US" dirty="0" err="1"/>
              <a:t>slaných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sladkých</a:t>
            </a:r>
            <a:r>
              <a:rPr lang="en-US" dirty="0"/>
              <a:t>, </a:t>
            </a:r>
            <a:r>
              <a:rPr lang="en-US" dirty="0" err="1"/>
              <a:t>stojatých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tekoucích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Tělo</a:t>
            </a:r>
            <a:r>
              <a:rPr lang="en-US" dirty="0"/>
              <a:t> je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protáhlé</a:t>
            </a:r>
            <a:r>
              <a:rPr lang="en-US" dirty="0"/>
              <a:t> a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stran</a:t>
            </a:r>
            <a:r>
              <a:rPr lang="en-US" dirty="0"/>
              <a:t> </a:t>
            </a:r>
            <a:r>
              <a:rPr lang="en-US" dirty="0" err="1"/>
              <a:t>zploštělé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Kůži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kryjí</a:t>
            </a:r>
            <a:r>
              <a:rPr lang="en-US" dirty="0"/>
              <a:t> </a:t>
            </a:r>
            <a:r>
              <a:rPr lang="en-US" dirty="0" err="1"/>
              <a:t>šupiny</a:t>
            </a:r>
            <a:r>
              <a:rPr lang="en-US" dirty="0"/>
              <a:t> a </a:t>
            </a:r>
            <a:r>
              <a:rPr lang="en-US" dirty="0" err="1"/>
              <a:t>sliz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Končetiny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tvar</a:t>
            </a:r>
            <a:r>
              <a:rPr lang="en-US" dirty="0"/>
              <a:t> </a:t>
            </a:r>
            <a:r>
              <a:rPr lang="en-US" dirty="0" err="1"/>
              <a:t>ploutví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Ryby</a:t>
            </a:r>
            <a:r>
              <a:rPr lang="en-US" dirty="0"/>
              <a:t> se </a:t>
            </a:r>
            <a:r>
              <a:rPr lang="en-US" dirty="0" err="1"/>
              <a:t>vyskytují</a:t>
            </a:r>
            <a:r>
              <a:rPr lang="en-US" dirty="0"/>
              <a:t> v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velikostech</a:t>
            </a:r>
            <a:r>
              <a:rPr lang="en-US" dirty="0"/>
              <a:t>, od </a:t>
            </a:r>
            <a:r>
              <a:rPr lang="en-US" dirty="0" err="1"/>
              <a:t>jednoho</a:t>
            </a:r>
            <a:r>
              <a:rPr lang="en-US" dirty="0"/>
              <a:t> </a:t>
            </a:r>
            <a:r>
              <a:rPr lang="cs-CZ" dirty="0"/>
              <a:t>       </a:t>
            </a:r>
            <a:r>
              <a:rPr lang="en-US" dirty="0" err="1"/>
              <a:t>centimetru</a:t>
            </a:r>
            <a:r>
              <a:rPr lang="en-US" dirty="0"/>
              <a:t> po </a:t>
            </a:r>
            <a:r>
              <a:rPr lang="en-US" dirty="0" err="1"/>
              <a:t>metry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30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1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9" name="Zástupný symbol obrázku 8" descr="Obsah obrázku máloostné ryby, ryba, barevné&#10;&#10;Popis byl vytvořen automaticky">
            <a:extLst>
              <a:ext uri="{FF2B5EF4-FFF2-40B4-BE49-F238E27FC236}">
                <a16:creationId xmlns:a16="http://schemas.microsoft.com/office/drawing/2014/main" id="{D2521A58-9CAA-4711-A450-ADCB7E742E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81" r="14381"/>
          <a:stretch>
            <a:fillRect/>
          </a:stretch>
        </p:blipFill>
        <p:spPr>
          <a:xfrm>
            <a:off x="7253021" y="2025457"/>
            <a:ext cx="3555043" cy="280708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38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95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7" name="Freeform: Shape 2056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62" name="Oval 2061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3C5080-B938-41B0-AC11-F9851BAD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Vnější stavba těla</a:t>
            </a:r>
          </a:p>
        </p:txBody>
      </p:sp>
      <p:pic>
        <p:nvPicPr>
          <p:cNvPr id="2050" name="Picture 2" descr="Zobrazit zdrojový obrázek">
            <a:extLst>
              <a:ext uri="{FF2B5EF4-FFF2-40B4-BE49-F238E27FC236}">
                <a16:creationId xmlns:a16="http://schemas.microsoft.com/office/drawing/2014/main" id="{DC1FE7AA-1A84-46FD-8147-58FA4002D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r="25563" b="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13E4B3-E851-4334-928C-E097AC5ED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 err="1"/>
              <a:t>Příklad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kaprovi</a:t>
            </a:r>
            <a:r>
              <a:rPr lang="en-US" sz="2000" b="1" dirty="0"/>
              <a:t> </a:t>
            </a:r>
            <a:r>
              <a:rPr lang="en-US" sz="2000" b="1" dirty="0" err="1"/>
              <a:t>obecném</a:t>
            </a:r>
            <a:r>
              <a:rPr lang="en-US" sz="2000" b="1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u="sng" dirty="0" err="1"/>
              <a:t>Tělo</a:t>
            </a:r>
            <a:r>
              <a:rPr lang="en-US" sz="2000" u="sng" dirty="0"/>
              <a:t> se </a:t>
            </a:r>
            <a:r>
              <a:rPr lang="en-US" sz="2000" u="sng" dirty="0" err="1"/>
              <a:t>skládá</a:t>
            </a:r>
            <a:r>
              <a:rPr lang="en-US" sz="2000" u="sng" dirty="0"/>
              <a:t> z:</a:t>
            </a:r>
            <a:endParaRPr lang="en-US" sz="1200" u="sng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Oko</a:t>
            </a:r>
            <a:r>
              <a:rPr lang="en-US" sz="1400" dirty="0"/>
              <a:t>                              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Dutina</a:t>
            </a:r>
            <a:r>
              <a:rPr lang="en-US" sz="1400" dirty="0"/>
              <a:t> </a:t>
            </a:r>
            <a:r>
              <a:rPr lang="en-US" sz="1400" dirty="0" err="1"/>
              <a:t>ústní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Čichová</a:t>
            </a:r>
            <a:r>
              <a:rPr lang="en-US" sz="1400" dirty="0"/>
              <a:t> </a:t>
            </a:r>
            <a:r>
              <a:rPr lang="en-US" sz="1400" dirty="0" err="1"/>
              <a:t>jamka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Hmatové</a:t>
            </a:r>
            <a:r>
              <a:rPr lang="en-US" sz="1400" dirty="0"/>
              <a:t> </a:t>
            </a:r>
            <a:r>
              <a:rPr lang="en-US" sz="1400" dirty="0" err="1"/>
              <a:t>vousy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Skřele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Postranní</a:t>
            </a:r>
            <a:r>
              <a:rPr lang="en-US" sz="1400" dirty="0"/>
              <a:t> </a:t>
            </a:r>
            <a:r>
              <a:rPr lang="en-US" sz="1400" dirty="0" err="1"/>
              <a:t>čára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u="sng" dirty="0" err="1"/>
              <a:t>Ploutve</a:t>
            </a:r>
            <a:r>
              <a:rPr lang="en-US" sz="1800" u="sng" dirty="0"/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Ploutve</a:t>
            </a:r>
            <a:r>
              <a:rPr lang="en-US" sz="1400" dirty="0"/>
              <a:t> </a:t>
            </a:r>
            <a:r>
              <a:rPr lang="en-US" sz="1400" dirty="0" err="1"/>
              <a:t>prsní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Ploutve</a:t>
            </a:r>
            <a:r>
              <a:rPr lang="en-US" sz="1400" dirty="0"/>
              <a:t> </a:t>
            </a:r>
            <a:r>
              <a:rPr lang="en-US" sz="1400" dirty="0" err="1"/>
              <a:t>břišní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Ploutev</a:t>
            </a:r>
            <a:r>
              <a:rPr lang="en-US" sz="1400" dirty="0"/>
              <a:t> </a:t>
            </a:r>
            <a:r>
              <a:rPr lang="en-US" sz="1400" dirty="0" err="1"/>
              <a:t>hřbetní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Ploutev</a:t>
            </a:r>
            <a:r>
              <a:rPr lang="en-US" sz="1400" dirty="0"/>
              <a:t> </a:t>
            </a:r>
            <a:r>
              <a:rPr lang="en-US" sz="1400" dirty="0" err="1"/>
              <a:t>řitní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Ploutev</a:t>
            </a:r>
            <a:r>
              <a:rPr lang="en-US" sz="1400" dirty="0"/>
              <a:t> </a:t>
            </a:r>
            <a:r>
              <a:rPr lang="en-US" sz="1400" dirty="0" err="1"/>
              <a:t>ocasní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pSp>
        <p:nvGrpSpPr>
          <p:cNvPr id="207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75" name="Freeform: Shape 207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7" name="Freeform: Shape 207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8" name="Freeform: Shape 207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81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082" name="Freeform: Shape 2081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3" name="Freeform: Shape 2082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4" name="Freeform: Shape 2083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5" name="Freeform: Shape 2084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79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A4CB82CE-B915-4CB8-AF7A-5E4085CB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99" y="311784"/>
            <a:ext cx="8312573" cy="64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8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4" name="Rectangle 1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aphic 38">
            <a:extLst>
              <a:ext uri="{FF2B5EF4-FFF2-40B4-BE49-F238E27FC236}">
                <a16:creationId xmlns:a16="http://schemas.microsoft.com/office/drawing/2014/main" id="{5ECDEC52-15F3-49DD-BCBA-A0533E54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E397E3-43A2-4524-8550-ADE3AE3AB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22">
              <a:extLst>
                <a:ext uri="{FF2B5EF4-FFF2-40B4-BE49-F238E27FC236}">
                  <a16:creationId xmlns:a16="http://schemas.microsoft.com/office/drawing/2014/main" id="{45F6E3BF-04CB-4B08-A2F8-180577714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aphic 38">
            <a:extLst>
              <a:ext uri="{FF2B5EF4-FFF2-40B4-BE49-F238E27FC236}">
                <a16:creationId xmlns:a16="http://schemas.microsoft.com/office/drawing/2014/main" id="{4D91CBDC-3A55-4B80-A109-4C758ADF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87475" y="341125"/>
            <a:ext cx="1910252" cy="709660"/>
            <a:chOff x="2267504" y="2540250"/>
            <a:chExt cx="1990951" cy="739640"/>
          </a:xfrm>
          <a:solidFill>
            <a:schemeClr val="tx1">
              <a:alpha val="2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055BDD-DCD4-4802-84CF-7D2D87FBE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26">
              <a:extLst>
                <a:ext uri="{FF2B5EF4-FFF2-40B4-BE49-F238E27FC236}">
                  <a16:creationId xmlns:a16="http://schemas.microsoft.com/office/drawing/2014/main" id="{0D6F64A9-E879-4869-946F-1814184EE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28">
            <a:extLst>
              <a:ext uri="{FF2B5EF4-FFF2-40B4-BE49-F238E27FC236}">
                <a16:creationId xmlns:a16="http://schemas.microsoft.com/office/drawing/2014/main" id="{4478CD8A-FF59-40AD-8101-D685A2FEF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555" y="1289904"/>
            <a:ext cx="5145145" cy="4483168"/>
            <a:chOff x="1674895" y="1345036"/>
            <a:chExt cx="5428610" cy="4210939"/>
          </a:xfrm>
        </p:grpSpPr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F5134B80-595D-48FB-B98E-C3A6E094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9362DC-121F-433C-B156-4C6BA7180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410157D-B333-4FC1-952E-FB1E4A1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699" y="1187311"/>
            <a:ext cx="5089552" cy="448337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28C1D1-FC5D-4303-A882-97D48F12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2" y="1827504"/>
            <a:ext cx="3969379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cap="all" spc="1500" dirty="0" err="1"/>
              <a:t>Při</a:t>
            </a:r>
            <a:r>
              <a:rPr lang="en-US" sz="2000" b="1" cap="all" spc="1500" dirty="0"/>
              <a:t> </a:t>
            </a:r>
            <a:r>
              <a:rPr lang="en-US" sz="2000" b="1" cap="all" spc="1500" dirty="0" err="1"/>
              <a:t>prezentaci</a:t>
            </a:r>
            <a:r>
              <a:rPr lang="en-US" sz="2000" b="1" cap="all" spc="1500" dirty="0"/>
              <a:t> </a:t>
            </a:r>
            <a:r>
              <a:rPr lang="en-US" sz="2000" b="1" cap="all" spc="1500" dirty="0" err="1"/>
              <a:t>jsme</a:t>
            </a:r>
            <a:r>
              <a:rPr lang="en-US" sz="2000" b="1" cap="all" spc="1500" dirty="0"/>
              <a:t> </a:t>
            </a:r>
            <a:r>
              <a:rPr lang="en-US" sz="2000" b="1" cap="all" spc="1500" dirty="0" err="1"/>
              <a:t>čerpali</a:t>
            </a:r>
            <a:r>
              <a:rPr lang="en-US" sz="2000" b="1" cap="all" spc="1500" dirty="0"/>
              <a:t> </a:t>
            </a:r>
            <a:r>
              <a:rPr lang="en-US" sz="2000" b="1" cap="all" spc="1500" dirty="0" err="1"/>
              <a:t>informace</a:t>
            </a:r>
            <a:r>
              <a:rPr lang="cs-CZ" sz="2000" b="1" cap="all" spc="1500" dirty="0"/>
              <a:t>z:</a:t>
            </a:r>
            <a:r>
              <a:rPr lang="en-US" sz="2000" b="1" cap="all" spc="1500" dirty="0"/>
              <a:t> 😇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E66D7D-ABDD-4F6B-A637-3A3A2ACE1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1AF5D9-E67F-4DB6-8615-293D2249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307" y="4580404"/>
            <a:ext cx="406409" cy="40640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modrá, želva, barevné&#10;&#10;Popis byl vytvořen automaticky">
            <a:extLst>
              <a:ext uri="{FF2B5EF4-FFF2-40B4-BE49-F238E27FC236}">
                <a16:creationId xmlns:a16="http://schemas.microsoft.com/office/drawing/2014/main" id="{7BAB6A22-39DB-4A73-8D5F-68A687EDE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3222" y="1187521"/>
            <a:ext cx="4886286" cy="44831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4A71631-DEED-232A-C23A-8B1444A90CC7}"/>
              </a:ext>
            </a:extLst>
          </p:cNvPr>
          <p:cNvSpPr txBox="1"/>
          <p:nvPr/>
        </p:nvSpPr>
        <p:spPr>
          <a:xfrm>
            <a:off x="1676412" y="4580404"/>
            <a:ext cx="3969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Černík V., Hamerská M., Martinec Z., Vaněk J. Přírodopis 7 – zoologie a botanika. SPN, 2008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Internetové stránky</a:t>
            </a: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7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0ED50-1DB6-47D7-9250-9709350B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ea typeface="+mj-ea"/>
              </a:rPr>
              <a:t>Obecná</a:t>
            </a:r>
            <a:r>
              <a:rPr lang="en-US" sz="4400" dirty="0">
                <a:ea typeface="+mj-ea"/>
              </a:rPr>
              <a:t> </a:t>
            </a:r>
            <a:r>
              <a:rPr lang="en-US" sz="4400" dirty="0" err="1">
                <a:ea typeface="+mj-ea"/>
              </a:rPr>
              <a:t>charakte</a:t>
            </a:r>
            <a:r>
              <a:rPr lang="cs-CZ" sz="4400" dirty="0">
                <a:ea typeface="+mj-ea"/>
              </a:rPr>
              <a:t>r</a:t>
            </a:r>
            <a:r>
              <a:rPr lang="en-US" sz="4400" dirty="0" err="1">
                <a:ea typeface="+mj-ea"/>
              </a:rPr>
              <a:t>istika</a:t>
            </a:r>
            <a:r>
              <a:rPr lang="en-US" sz="4400" dirty="0">
                <a:ea typeface="+mj-ea"/>
              </a:rPr>
              <a:t> </a:t>
            </a:r>
            <a:r>
              <a:rPr lang="en-US" sz="4400" dirty="0" err="1">
                <a:ea typeface="+mj-ea"/>
              </a:rPr>
              <a:t>ryb</a:t>
            </a:r>
            <a:r>
              <a:rPr lang="en-US" sz="4400" dirty="0">
                <a:ea typeface="+mj-ea"/>
              </a:rPr>
              <a:t> a </a:t>
            </a:r>
            <a:r>
              <a:rPr lang="en-US" sz="4400" dirty="0" err="1">
                <a:ea typeface="+mj-ea"/>
              </a:rPr>
              <a:t>jejich</a:t>
            </a:r>
            <a:r>
              <a:rPr lang="en-US" sz="4400" dirty="0">
                <a:ea typeface="+mj-ea"/>
              </a:rPr>
              <a:t> </a:t>
            </a:r>
            <a:r>
              <a:rPr lang="en-US" sz="4400" dirty="0" err="1">
                <a:ea typeface="+mj-ea"/>
              </a:rPr>
              <a:t>vnější</a:t>
            </a:r>
            <a:r>
              <a:rPr lang="en-US" sz="4400" dirty="0">
                <a:ea typeface="+mj-ea"/>
              </a:rPr>
              <a:t> </a:t>
            </a:r>
            <a:r>
              <a:rPr lang="en-US" sz="4400" dirty="0" err="1">
                <a:ea typeface="+mj-ea"/>
              </a:rPr>
              <a:t>stavba</a:t>
            </a:r>
            <a:r>
              <a:rPr lang="en-US" sz="4400" dirty="0">
                <a:ea typeface="+mj-ea"/>
              </a:rPr>
              <a:t> </a:t>
            </a:r>
            <a:r>
              <a:rPr lang="en-US" sz="4400" dirty="0" err="1">
                <a:ea typeface="+mj-ea"/>
              </a:rPr>
              <a:t>těla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D5B90-326C-4B28-8ABD-BB600AE4E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Děkujeme za zhlédnutí</a:t>
            </a:r>
            <a:r>
              <a:rPr lang="cs-CZ" sz="13800" dirty="0"/>
              <a:t>😜</a:t>
            </a:r>
          </a:p>
        </p:txBody>
      </p:sp>
    </p:spTree>
    <p:extLst>
      <p:ext uri="{BB962C8B-B14F-4D97-AF65-F5344CB8AC3E}">
        <p14:creationId xmlns:p14="http://schemas.microsoft.com/office/powerpoint/2010/main" val="377926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AE5F8FBD6844DB28FBB56551C1E9E" ma:contentTypeVersion="14" ma:contentTypeDescription="Vytvoří nový dokument" ma:contentTypeScope="" ma:versionID="a5a4b314ddab873e1e52082553604726">
  <xsd:schema xmlns:xsd="http://www.w3.org/2001/XMLSchema" xmlns:xs="http://www.w3.org/2001/XMLSchema" xmlns:p="http://schemas.microsoft.com/office/2006/metadata/properties" xmlns:ns2="851764c0-bb7d-4d8f-852d-b78cc9a56f96" xmlns:ns3="8aedd210-0136-41d6-b874-7c7fb0359b41" targetNamespace="http://schemas.microsoft.com/office/2006/metadata/properties" ma:root="true" ma:fieldsID="9305e18e5ccd02640d924c5f57bdb37e" ns2:_="" ns3:_="">
    <xsd:import namespace="851764c0-bb7d-4d8f-852d-b78cc9a56f96"/>
    <xsd:import namespace="8aedd210-0136-41d6-b874-7c7fb0359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64c0-bb7d-4d8f-852d-b78cc9a56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f7e42eeb-001d-416d-a198-36340e449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dd210-0136-41d6-b874-7c7fb0359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Sloupec zachycení celé taxonomie" ma:hidden="true" ma:list="{3a0d1346-eaf2-4c6f-8bd5-3930547f3f7b}" ma:internalName="TaxCatchAll" ma:showField="CatchAllData" ma:web="8aedd210-0136-41d6-b874-7c7fb0359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1764c0-bb7d-4d8f-852d-b78cc9a56f96">
      <Terms xmlns="http://schemas.microsoft.com/office/infopath/2007/PartnerControls"/>
    </lcf76f155ced4ddcb4097134ff3c332f>
    <TaxCatchAll xmlns="8aedd210-0136-41d6-b874-7c7fb0359b41" xsi:nil="true"/>
  </documentManagement>
</p:properties>
</file>

<file path=customXml/itemProps1.xml><?xml version="1.0" encoding="utf-8"?>
<ds:datastoreItem xmlns:ds="http://schemas.openxmlformats.org/officeDocument/2006/customXml" ds:itemID="{728504BD-8756-40A9-8466-9E9589F7A188}"/>
</file>

<file path=customXml/itemProps2.xml><?xml version="1.0" encoding="utf-8"?>
<ds:datastoreItem xmlns:ds="http://schemas.openxmlformats.org/officeDocument/2006/customXml" ds:itemID="{9E68922D-4D69-4787-8890-80A463002C84}"/>
</file>

<file path=customXml/itemProps3.xml><?xml version="1.0" encoding="utf-8"?>
<ds:datastoreItem xmlns:ds="http://schemas.openxmlformats.org/officeDocument/2006/customXml" ds:itemID="{623B586A-7A6F-4A35-810A-F5199D3B3CCA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148</Words>
  <Application>Microsoft Office PowerPoint</Application>
  <PresentationFormat>Širokoúhlá obrazovka</PresentationFormat>
  <Paragraphs>35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Times New Roman</vt:lpstr>
      <vt:lpstr>FunkyShapesDarkVTI</vt:lpstr>
      <vt:lpstr>Obecná charakte-ristika ryb a jejich vnější stavba těla</vt:lpstr>
      <vt:lpstr>Obecná charakteristika</vt:lpstr>
      <vt:lpstr>Vnější stavba těla</vt:lpstr>
      <vt:lpstr>Prezentace aplikace PowerPoint</vt:lpstr>
      <vt:lpstr>Při prezentaci jsme čerpali informacez: 😇</vt:lpstr>
      <vt:lpstr>Obecná charakteristika ryb a jejich vnější stavba těla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charakte-ristika ryb a jejich vnější stavba těla</dc:title>
  <dc:creator>Lucinka Fojtíková</dc:creator>
  <cp:lastModifiedBy>Markéta Bonková</cp:lastModifiedBy>
  <cp:revision>4</cp:revision>
  <dcterms:created xsi:type="dcterms:W3CDTF">2022-10-05T19:16:10Z</dcterms:created>
  <dcterms:modified xsi:type="dcterms:W3CDTF">2022-10-18T13:14:39Z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0x0101006AAAE5F8FBD6844DB28FBB56551C1E9E</vt:lpwstr>
  </property>
</Properties>
</file>